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Graduate" panose="020B0604020202020204" charset="0"/>
      <p:regular r:id="rId11"/>
    </p:embeddedFont>
    <p:embeddedFont>
      <p:font typeface="Roboto Slab" panose="020B0604020202020204" charset="0"/>
      <p:regular r:id="rId12"/>
      <p:bold r:id="rId13"/>
    </p:embeddedFont>
    <p:embeddedFont>
      <p:font typeface="Roboto" panose="020B0604020202020204" charset="0"/>
      <p:regular r:id="rId14"/>
      <p:bold r:id="rId15"/>
      <p:italic r:id="rId16"/>
      <p:boldItalic r:id="rId17"/>
    </p:embeddedFont>
    <p:embeddedFont>
      <p:font typeface="Merriweather" panose="020B060402020202020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6160EDF-D2DB-444D-8A76-A6D1945AC784}">
  <a:tblStyle styleId="{86160EDF-D2DB-444D-8A76-A6D1945AC78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678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92a5debdf2_0_6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92a5debdf2_0_6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92a5debdf2_0_6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92a5debdf2_0_6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92a5debdf2_0_6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92a5debdf2_0_6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92a5debdf2_0_6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92a5debdf2_0_6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92a5debdf2_0_6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92a5debdf2_0_6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2a5debdf2_0_6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2a5debdf2_0_6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2a5debdf2_0_6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92a5debdf2_0_6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boykins@tcjackets.ne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bsmith@tcjackets.net" TargetMode="External"/><Relationship Id="rId4" Type="http://schemas.openxmlformats.org/officeDocument/2006/relationships/hyperlink" Target="mailto:tharper@tcjacket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>
                <a:latin typeface="Graduate"/>
                <a:ea typeface="Graduate"/>
                <a:cs typeface="Graduate"/>
                <a:sym typeface="Graduate"/>
              </a:rPr>
              <a:t>Welcome back to School!</a:t>
            </a:r>
            <a:endParaRPr sz="4300">
              <a:latin typeface="Graduate"/>
              <a:ea typeface="Graduate"/>
              <a:cs typeface="Graduate"/>
              <a:sym typeface="Graduate"/>
            </a:endParaRPr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December Company </a:t>
            </a:r>
            <a:r>
              <a:rPr lang="en" sz="2300" dirty="0" smtClean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2022-2023</a:t>
            </a:r>
            <a:endParaRPr sz="2300" dirty="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" name="Google Shape;70;p14"/>
          <p:cNvGraphicFramePr/>
          <p:nvPr/>
        </p:nvGraphicFramePr>
        <p:xfrm>
          <a:off x="2166450" y="13"/>
          <a:ext cx="6811200" cy="5053469"/>
        </p:xfrm>
        <a:graphic>
          <a:graphicData uri="http://schemas.openxmlformats.org/drawingml/2006/table">
            <a:tbl>
              <a:tblPr>
                <a:noFill/>
                <a:tableStyleId>{86160EDF-D2DB-444D-8A76-A6D1945AC784}</a:tableStyleId>
              </a:tblPr>
              <a:tblGrid>
                <a:gridCol w="227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3425"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u="sng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English/Language Arts</a:t>
                      </a:r>
                      <a:endParaRPr sz="1200" b="1" u="sng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● One 1” binder w/ dividers</a:t>
                      </a:r>
                      <a:endParaRPr sz="1200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● Composition Notebook</a:t>
                      </a:r>
                      <a:endParaRPr sz="1200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● </a:t>
                      </a:r>
                      <a:r>
                        <a:rPr lang="en" sz="1200" i="1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Outsiders </a:t>
                      </a:r>
                      <a:r>
                        <a:rPr lang="en" sz="12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by S. E. Hinton</a:t>
                      </a:r>
                      <a:endParaRPr sz="1200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L="63500" marR="63500" marT="63500" marB="63500"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u="sng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Georgia History</a:t>
                      </a:r>
                      <a:endParaRPr sz="1200" b="1" u="sng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● One spiral-bound notebook</a:t>
                      </a:r>
                      <a:endParaRPr sz="1200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● One 1” binder w/dividers</a:t>
                      </a:r>
                      <a:endParaRPr sz="1200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u="sng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Team Supplies</a:t>
                      </a:r>
                      <a:endParaRPr sz="1100" b="1" u="sng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● Pouch/box for supplies</a:t>
                      </a:r>
                      <a:endParaRPr sz="1100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● Pencils/pens (</a:t>
                      </a:r>
                      <a:r>
                        <a:rPr lang="en" sz="9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lead refills for</a:t>
                      </a:r>
                      <a:endParaRPr sz="900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mechanical pencils)</a:t>
                      </a:r>
                      <a:endParaRPr sz="900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● Notebook paper for binders</a:t>
                      </a:r>
                      <a:endParaRPr sz="1100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● 1-2 highlighters</a:t>
                      </a:r>
                      <a:endParaRPr sz="1100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● Colored pencils</a:t>
                      </a:r>
                      <a:endParaRPr sz="1100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● Glue sticks</a:t>
                      </a:r>
                      <a:endParaRPr sz="1100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● Sticky notes</a:t>
                      </a:r>
                      <a:endParaRPr sz="1100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● Handheld pencil sharpener</a:t>
                      </a:r>
                      <a:endParaRPr sz="1100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● Cap erasers</a:t>
                      </a:r>
                      <a:endParaRPr sz="1100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● Inexpensive earbuds</a:t>
                      </a:r>
                      <a:endParaRPr sz="1100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1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u="sng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COVID-19 Supplies</a:t>
                      </a:r>
                      <a:endParaRPr sz="1100" b="1" u="sng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● Water bottle (fill at home daily)</a:t>
                      </a:r>
                      <a:endParaRPr sz="1100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● Personal Hand Sanitizer</a:t>
                      </a:r>
                      <a:endParaRPr sz="1100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● Mask</a:t>
                      </a:r>
                      <a:endParaRPr sz="1100" b="1" u="sng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00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u="sng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Math</a:t>
                      </a:r>
                      <a:endParaRPr sz="1200" b="1" u="sng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● One 1” binder</a:t>
                      </a:r>
                      <a:endParaRPr sz="1200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● One spiral-bound notebook</a:t>
                      </a:r>
                      <a:endParaRPr sz="1200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u="sng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Science</a:t>
                      </a:r>
                      <a:endParaRPr sz="1200" b="1" u="sng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● One 1” binder w/dividers</a:t>
                      </a:r>
                      <a:endParaRPr sz="1200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● One spiral-bound notebook</a:t>
                      </a:r>
                      <a:endParaRPr sz="1200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u="sng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Wish List</a:t>
                      </a:r>
                      <a:r>
                        <a:rPr lang="en" sz="11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 </a:t>
                      </a:r>
                      <a:endParaRPr sz="1100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These aren’t required but help us and be appreciated greatly!</a:t>
                      </a:r>
                      <a:endParaRPr sz="900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● Band-aids</a:t>
                      </a:r>
                      <a:endParaRPr sz="1000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● Kleenex</a:t>
                      </a:r>
                      <a:endParaRPr sz="1000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● Hand sanitizer</a:t>
                      </a:r>
                      <a:endParaRPr sz="1000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● Clorox wipes</a:t>
                      </a:r>
                      <a:endParaRPr sz="1000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● Colored Paper</a:t>
                      </a:r>
                      <a:endParaRPr sz="1000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● Index cards</a:t>
                      </a:r>
                      <a:endParaRPr sz="1000"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0" y="68750"/>
            <a:ext cx="18219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latin typeface="Graduate"/>
                <a:ea typeface="Graduate"/>
                <a:cs typeface="Graduate"/>
                <a:sym typeface="Graduate"/>
              </a:rPr>
              <a:t>Supply List</a:t>
            </a:r>
            <a:endParaRPr sz="3100">
              <a:latin typeface="Graduate"/>
              <a:ea typeface="Graduate"/>
              <a:cs typeface="Graduate"/>
              <a:sym typeface="Graduate"/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2800">
              <a:solidFill>
                <a:schemeClr val="dk2"/>
              </a:solidFill>
              <a:latin typeface="Graduate"/>
              <a:ea typeface="Graduate"/>
              <a:cs typeface="Graduate"/>
              <a:sym typeface="Graduat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raduate"/>
                <a:ea typeface="Graduate"/>
                <a:cs typeface="Graduate"/>
                <a:sym typeface="Graduate"/>
              </a:rPr>
              <a:t>Signing Up For Remind</a:t>
            </a:r>
            <a:endParaRPr>
              <a:latin typeface="Graduate"/>
              <a:ea typeface="Graduate"/>
              <a:cs typeface="Graduate"/>
              <a:sym typeface="Graduate"/>
            </a:endParaRPr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4572000" y="191750"/>
            <a:ext cx="4166400" cy="6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This will be the same for both </a:t>
            </a:r>
            <a:r>
              <a:rPr lang="en" b="1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Traditional </a:t>
            </a:r>
            <a:r>
              <a:rPr lang="en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and </a:t>
            </a:r>
            <a:r>
              <a:rPr lang="en" b="1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Remote </a:t>
            </a:r>
            <a:r>
              <a:rPr lang="en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Students. This is the main way that teachers will communicate with parents, so PLEASE sign up!</a:t>
            </a:r>
            <a:endParaRPr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latin typeface="Graduate"/>
              <a:ea typeface="Graduate"/>
              <a:cs typeface="Graduate"/>
              <a:sym typeface="Graduate"/>
            </a:endParaRPr>
          </a:p>
        </p:txBody>
      </p:sp>
      <p:pic>
        <p:nvPicPr>
          <p:cNvPr id="78" name="Google Shape;7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4375" y="1202200"/>
            <a:ext cx="2684500" cy="368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raduate"/>
                <a:ea typeface="Graduate"/>
                <a:cs typeface="Graduate"/>
                <a:sym typeface="Graduate"/>
              </a:rPr>
              <a:t>Daily Schedule </a:t>
            </a:r>
            <a:r>
              <a:rPr lang="en" sz="1000">
                <a:latin typeface="Graduate"/>
                <a:ea typeface="Graduate"/>
                <a:cs typeface="Graduate"/>
                <a:sym typeface="Graduate"/>
              </a:rPr>
              <a:t>Times subject to change.</a:t>
            </a:r>
            <a:endParaRPr sz="1000">
              <a:latin typeface="Graduate"/>
              <a:ea typeface="Graduate"/>
              <a:cs typeface="Graduate"/>
              <a:sym typeface="Graduate"/>
            </a:endParaRPr>
          </a:p>
        </p:txBody>
      </p:sp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311700" y="1264175"/>
            <a:ext cx="3999900" cy="3879300"/>
          </a:xfrm>
          <a:prstGeom prst="rect">
            <a:avLst/>
          </a:prstGeom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Traditional</a:t>
            </a:r>
            <a:endParaRPr b="1" u="sng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First Academic 8:00-8:55</a:t>
            </a:r>
            <a:endParaRPr b="1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Second Academic 9:00-9:55</a:t>
            </a:r>
            <a:endParaRPr b="1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Third Academic 10:00-10:55</a:t>
            </a:r>
            <a:endParaRPr b="1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Fourth Academic 11:00-12:00</a:t>
            </a:r>
            <a:endParaRPr b="1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i="1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Lunch 12:00-12:35</a:t>
            </a:r>
            <a:endParaRPr b="1" i="1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Intervention 12:35-1:25</a:t>
            </a:r>
            <a:endParaRPr b="1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First Exploratory 1:30-2:10</a:t>
            </a:r>
            <a:endParaRPr b="1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Second Exploratory 2:10-2:50</a:t>
            </a:r>
            <a:endParaRPr b="1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latin typeface="Graduate"/>
              <a:ea typeface="Graduate"/>
              <a:cs typeface="Graduate"/>
              <a:sym typeface="Graduate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raduate"/>
                <a:ea typeface="Graduate"/>
                <a:cs typeface="Graduate"/>
                <a:sym typeface="Graduate"/>
              </a:rPr>
              <a:t>Grading</a:t>
            </a:r>
            <a:endParaRPr>
              <a:latin typeface="Graduate"/>
              <a:ea typeface="Graduate"/>
              <a:cs typeface="Graduate"/>
              <a:sym typeface="Graduate"/>
            </a:endParaRPr>
          </a:p>
        </p:txBody>
      </p:sp>
      <p:sp>
        <p:nvSpPr>
          <p:cNvPr id="91" name="Google Shape;91;p17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This will be the same </a:t>
            </a:r>
            <a:r>
              <a:rPr lang="en" dirty="0" smtClean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for all</a:t>
            </a:r>
            <a:r>
              <a:rPr lang="en" b="1" dirty="0" smtClean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r>
              <a:rPr lang="en" dirty="0" smtClean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students</a:t>
            </a:r>
            <a:r>
              <a:rPr lang="en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. </a:t>
            </a:r>
            <a:endParaRPr dirty="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1115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 Slab"/>
              <a:buChar char="●"/>
            </a:pPr>
            <a:r>
              <a:rPr lang="en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We expect our students to turn in work in a </a:t>
            </a:r>
            <a:r>
              <a:rPr lang="en" b="1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timely fashion</a:t>
            </a:r>
            <a:r>
              <a:rPr lang="en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, however if the need for make-up or late work arises December Company will use the guidelines provided by TCMS which can be found in the Student Handbook. </a:t>
            </a:r>
            <a:endParaRPr dirty="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 Slab"/>
              <a:buChar char="●"/>
            </a:pPr>
            <a:r>
              <a:rPr lang="en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Students will be graded based on assignment instructions and, when applicable, rubrics. </a:t>
            </a:r>
            <a:endParaRPr dirty="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 Slab"/>
              <a:buChar char="●"/>
            </a:pPr>
            <a:r>
              <a:rPr lang="en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We expect your very best while you are with us this school year!</a:t>
            </a:r>
            <a:endParaRPr dirty="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 Slab"/>
              <a:buChar char="●"/>
            </a:pPr>
            <a:r>
              <a:rPr lang="en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If you ever have any questions about grading, please feel free to email us!</a:t>
            </a:r>
            <a:endParaRPr dirty="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000" dirty="0">
              <a:latin typeface="Graduate"/>
              <a:ea typeface="Graduate"/>
              <a:cs typeface="Graduate"/>
              <a:sym typeface="Graduat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raduate"/>
                <a:ea typeface="Graduate"/>
                <a:cs typeface="Graduate"/>
                <a:sym typeface="Graduate"/>
              </a:rPr>
              <a:t>Expectations</a:t>
            </a:r>
            <a:endParaRPr>
              <a:latin typeface="Graduate"/>
              <a:ea typeface="Graduate"/>
              <a:cs typeface="Graduate"/>
              <a:sym typeface="Graduate"/>
            </a:endParaRPr>
          </a:p>
        </p:txBody>
      </p:sp>
      <p:sp>
        <p:nvSpPr>
          <p:cNvPr id="97" name="Google Shape;97;p18"/>
          <p:cNvSpPr txBox="1">
            <a:spLocks noGrp="1"/>
          </p:cNvSpPr>
          <p:nvPr>
            <p:ph type="body" idx="1"/>
          </p:nvPr>
        </p:nvSpPr>
        <p:spPr>
          <a:xfrm>
            <a:off x="311700" y="1276575"/>
            <a:ext cx="3999900" cy="3867000"/>
          </a:xfrm>
          <a:prstGeom prst="rect">
            <a:avLst/>
          </a:prstGeom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u="sng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Traditional</a:t>
            </a:r>
            <a:endParaRPr sz="1400" b="1" u="sng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rPr>
              <a:t> In the classroom:  </a:t>
            </a:r>
            <a:endParaRPr sz="1100" b="1">
              <a:solidFill>
                <a:srgbClr val="0000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Roboto Slab"/>
              <a:buChar char="●"/>
            </a:pPr>
            <a:r>
              <a:rPr lang="en" sz="1100" b="1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rPr>
              <a:t>I will be quiet during announcements and instructional time.</a:t>
            </a:r>
            <a:endParaRPr sz="1100" b="1">
              <a:solidFill>
                <a:srgbClr val="0000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Roboto Slab"/>
              <a:buChar char="●"/>
            </a:pPr>
            <a:r>
              <a:rPr lang="en" sz="1100" b="1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rPr>
              <a:t>I will follow classroom rules and procedures for using resources appropriately.</a:t>
            </a:r>
            <a:endParaRPr sz="1100" b="1">
              <a:solidFill>
                <a:srgbClr val="0000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Roboto Slab"/>
              <a:buChar char="●"/>
            </a:pPr>
            <a:r>
              <a:rPr lang="en" sz="1100" b="1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rPr>
              <a:t>I will respect others and their belongings.</a:t>
            </a:r>
            <a:endParaRPr sz="1100" b="1">
              <a:solidFill>
                <a:srgbClr val="0000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Roboto Slab"/>
              <a:buChar char="●"/>
            </a:pPr>
            <a:r>
              <a:rPr lang="en" sz="1100" b="1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rPr>
              <a:t>I will arrive on time with the correct materials.</a:t>
            </a:r>
            <a:endParaRPr sz="1100" b="1">
              <a:solidFill>
                <a:srgbClr val="0000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Roboto Slab"/>
              <a:buChar char="●"/>
            </a:pPr>
            <a:r>
              <a:rPr lang="en" sz="1100" b="1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rPr>
              <a:t>I will complete assigned tasks.</a:t>
            </a:r>
            <a:endParaRPr sz="1100" b="1">
              <a:solidFill>
                <a:srgbClr val="0000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Roboto Slab"/>
              <a:buChar char="●"/>
            </a:pPr>
            <a:r>
              <a:rPr lang="en" sz="1100" b="1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rPr>
              <a:t>I will take responsibility for making up any missed assignments.</a:t>
            </a:r>
            <a:endParaRPr sz="1100" b="1">
              <a:solidFill>
                <a:srgbClr val="0000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Roboto Slab"/>
              <a:buChar char="●"/>
            </a:pPr>
            <a:r>
              <a:rPr lang="en" sz="1100" b="1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rPr>
              <a:t>I will get my teachers attention appropriately (raise hand, use signal, etc.). </a:t>
            </a:r>
            <a:endParaRPr sz="1100" b="1">
              <a:solidFill>
                <a:srgbClr val="0000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" b="1">
              <a:solidFill>
                <a:srgbClr val="0000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rPr>
              <a:t>In the hallway:  </a:t>
            </a:r>
            <a:endParaRPr sz="1100" b="1">
              <a:solidFill>
                <a:srgbClr val="0000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Roboto Slab"/>
              <a:buChar char="●"/>
            </a:pPr>
            <a:r>
              <a:rPr lang="en" sz="1100" b="1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rPr>
              <a:t>I will walk quietly and keep my hands to myself.</a:t>
            </a:r>
            <a:endParaRPr sz="1100" b="1">
              <a:solidFill>
                <a:srgbClr val="0000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Roboto Slab"/>
              <a:buChar char="●"/>
            </a:pPr>
            <a:r>
              <a:rPr lang="en" sz="1100" b="1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rPr>
              <a:t>I will line up in the designated area for my next class.</a:t>
            </a:r>
            <a:endParaRPr sz="1100" b="1">
              <a:solidFill>
                <a:srgbClr val="0000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Roboto Slab"/>
              <a:buChar char="●"/>
            </a:pPr>
            <a:r>
              <a:rPr lang="en" sz="1100" b="1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rPr>
              <a:t>I will take the shortest route possible, without stopping, to my destination.</a:t>
            </a:r>
            <a:endParaRPr sz="1100" b="1">
              <a:solidFill>
                <a:srgbClr val="0000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</a:t>
            </a:r>
            <a:endParaRPr sz="3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u="sng">
              <a:solidFill>
                <a:schemeClr val="dk1"/>
              </a:solidFill>
              <a:latin typeface="Graduate"/>
              <a:ea typeface="Graduate"/>
              <a:cs typeface="Graduate"/>
              <a:sym typeface="Graduate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latin typeface="Graduate"/>
              <a:ea typeface="Graduate"/>
              <a:cs typeface="Graduate"/>
              <a:sym typeface="Graduate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raduate"/>
                <a:ea typeface="Graduate"/>
                <a:cs typeface="Graduate"/>
                <a:sym typeface="Graduate"/>
              </a:rPr>
              <a:t>Additional Thoughts for Remote Students</a:t>
            </a:r>
            <a:endParaRPr>
              <a:latin typeface="Graduate"/>
              <a:ea typeface="Graduate"/>
              <a:cs typeface="Graduate"/>
              <a:sym typeface="Graduate"/>
            </a:endParaRPr>
          </a:p>
        </p:txBody>
      </p:sp>
      <p:sp>
        <p:nvSpPr>
          <p:cNvPr id="104" name="Google Shape;104;p19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●"/>
            </a:pPr>
            <a:r>
              <a:rPr lang="en" sz="1400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Google Classroom</a:t>
            </a:r>
            <a:endParaRPr sz="1400" dirty="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○"/>
            </a:pPr>
            <a:r>
              <a:rPr lang="en" sz="1400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Each content teacher will have the code for their Google Classroom on their Clever Page. </a:t>
            </a:r>
            <a:endParaRPr sz="1400" dirty="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○"/>
            </a:pPr>
            <a:r>
              <a:rPr lang="en" sz="1400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If you have </a:t>
            </a:r>
            <a:r>
              <a:rPr lang="en" sz="1400" b="1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any </a:t>
            </a:r>
            <a:r>
              <a:rPr lang="en" sz="1400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issues with joining your Google Classroom, please email that teacher and they can add you to Google Classroom manually.</a:t>
            </a:r>
            <a:endParaRPr sz="1400" dirty="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146050" lvl="0" indent="0" algn="l" rtl="0"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 b="1" u="sng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>
              <a:latin typeface="Graduate"/>
              <a:ea typeface="Graduate"/>
              <a:cs typeface="Graduate"/>
              <a:sym typeface="Graduat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raduate"/>
                <a:ea typeface="Graduate"/>
                <a:cs typeface="Graduate"/>
                <a:sym typeface="Graduate"/>
              </a:rPr>
              <a:t>Need Something? Email us!</a:t>
            </a:r>
            <a:endParaRPr>
              <a:latin typeface="Graduate"/>
              <a:ea typeface="Graduate"/>
              <a:cs typeface="Graduate"/>
              <a:sym typeface="Graduate"/>
            </a:endParaRPr>
          </a:p>
        </p:txBody>
      </p:sp>
      <p:sp>
        <p:nvSpPr>
          <p:cNvPr id="110" name="Google Shape;110;p20"/>
          <p:cNvSpPr txBox="1">
            <a:spLocks noGrp="1"/>
          </p:cNvSpPr>
          <p:nvPr>
            <p:ph type="body" idx="1"/>
          </p:nvPr>
        </p:nvSpPr>
        <p:spPr>
          <a:xfrm>
            <a:off x="4437050" y="1670700"/>
            <a:ext cx="4707000" cy="18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Mr. </a:t>
            </a:r>
            <a:r>
              <a:rPr lang="en" dirty="0" smtClean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Kaleb Carter</a:t>
            </a:r>
            <a:r>
              <a:rPr lang="en" dirty="0" smtClean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, </a:t>
            </a:r>
            <a:r>
              <a:rPr lang="en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Math - </a:t>
            </a:r>
            <a:r>
              <a:rPr lang="en-US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kcarter@tcjackets.net </a:t>
            </a:r>
            <a:endParaRPr dirty="0">
              <a:solidFill>
                <a:schemeClr val="accent4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Ms. Susanne Boykins, ELA - </a:t>
            </a:r>
            <a:r>
              <a:rPr lang="en" u="sng" dirty="0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  <a:hlinkClick r:id="rId3"/>
              </a:rPr>
              <a:t>sboykins@tcjackets.net</a:t>
            </a:r>
            <a:endParaRPr dirty="0">
              <a:solidFill>
                <a:schemeClr val="accent4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Mr. Tom Harper, Science - </a:t>
            </a:r>
            <a:r>
              <a:rPr lang="en" u="sng" dirty="0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  <a:hlinkClick r:id="rId4"/>
              </a:rPr>
              <a:t>tharper@tcjackets.net</a:t>
            </a:r>
            <a:endParaRPr dirty="0">
              <a:solidFill>
                <a:schemeClr val="accent4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Mr. Brenton Smith, Social Studies  - </a:t>
            </a:r>
            <a:r>
              <a:rPr lang="en" u="sng" dirty="0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  <a:hlinkClick r:id="rId5"/>
              </a:rPr>
              <a:t>bsmith@tcjackets.net</a:t>
            </a:r>
            <a:r>
              <a:rPr lang="en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dirty="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522</Words>
  <Application>Microsoft Office PowerPoint</Application>
  <PresentationFormat>On-screen Show (16:9)</PresentationFormat>
  <Paragraphs>83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Graduate</vt:lpstr>
      <vt:lpstr>Roboto Slab</vt:lpstr>
      <vt:lpstr>Roboto</vt:lpstr>
      <vt:lpstr>Merriweather</vt:lpstr>
      <vt:lpstr>Arial</vt:lpstr>
      <vt:lpstr>Paradigm</vt:lpstr>
      <vt:lpstr>Welcome back to School!</vt:lpstr>
      <vt:lpstr>Supply List </vt:lpstr>
      <vt:lpstr>Signing Up For Remind</vt:lpstr>
      <vt:lpstr>Daily Schedule Times subject to change.</vt:lpstr>
      <vt:lpstr>Grading</vt:lpstr>
      <vt:lpstr>Expectations</vt:lpstr>
      <vt:lpstr>Additional Thoughts for Remote Students</vt:lpstr>
      <vt:lpstr>Need Something? Email us!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 to School!</dc:title>
  <dc:creator>Harper, Thomas</dc:creator>
  <cp:lastModifiedBy>Harper, Thomas</cp:lastModifiedBy>
  <cp:revision>7</cp:revision>
  <dcterms:modified xsi:type="dcterms:W3CDTF">2022-05-24T12:41:17Z</dcterms:modified>
</cp:coreProperties>
</file>